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sldIdLst>
    <p:sldId id="257" r:id="rId6"/>
    <p:sldId id="263" r:id="rId7"/>
    <p:sldId id="264" r:id="rId8"/>
    <p:sldId id="265" r:id="rId9"/>
    <p:sldId id="266" r:id="rId10"/>
    <p:sldId id="258" r:id="rId11"/>
    <p:sldId id="259" r:id="rId12"/>
    <p:sldId id="260" r:id="rId13"/>
    <p:sldId id="261" r:id="rId14"/>
    <p:sldId id="268" r:id="rId15"/>
    <p:sldId id="267" r:id="rId16"/>
    <p:sldId id="269" r:id="rId17"/>
    <p:sldId id="27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50D88-6D49-4A3F-9D9A-D9269140521E}" v="2" dt="2021-04-21T10:24:33.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2034" y="8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00A51-25F0-413A-A072-890AAA7D9678}" type="datetimeFigureOut">
              <a:rPr lang="en-US"/>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5224C-85FA-4872-B513-E283C9637695}"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5224C-85FA-4872-B513-E283C9637695}" type="slidenum">
              <a:rPr lang="en-US"/>
              <a:t>1</a:t>
            </a:fld>
            <a:endParaRPr lang="en-US"/>
          </a:p>
        </p:txBody>
      </p:sp>
    </p:spTree>
    <p:extLst>
      <p:ext uri="{BB962C8B-B14F-4D97-AF65-F5344CB8AC3E}">
        <p14:creationId xmlns:p14="http://schemas.microsoft.com/office/powerpoint/2010/main" val="3328310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80000"/>
            <a:lum/>
          </a:blip>
          <a:srcRect/>
          <a:stretch>
            <a:fillRect l="-10000" r="-10000"/>
          </a:stretch>
        </a:blipFill>
        <a:effectLst/>
      </p:bgPr>
    </p:bg>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hasCustomPrompt="1"/>
          </p:nvPr>
        </p:nvSpPr>
        <p:spPr>
          <a:xfrm>
            <a:off x="685800" y="1314453"/>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latin typeface="Trajan Pro" pitchFamily="18" charset="0"/>
              </a:defRPr>
            </a:lvl1pPr>
          </a:lstStyle>
          <a:p>
            <a:r>
              <a:rPr kumimoji="0" lang="en-US"/>
              <a:t>Presentation Title</a:t>
            </a:r>
          </a:p>
        </p:txBody>
      </p:sp>
      <p:sp>
        <p:nvSpPr>
          <p:cNvPr id="17" name="Subtitle 16"/>
          <p:cNvSpPr>
            <a:spLocks noGrp="1"/>
          </p:cNvSpPr>
          <p:nvPr>
            <p:ph type="subTitle" idx="1" hasCustomPrompt="1"/>
          </p:nvPr>
        </p:nvSpPr>
        <p:spPr>
          <a:xfrm>
            <a:off x="685800" y="2708705"/>
            <a:ext cx="7772400" cy="899778"/>
          </a:xfrm>
        </p:spPr>
        <p:txBody>
          <a:bodyPr lIns="45720" rIns="45720"/>
          <a:lstStyle>
            <a:lvl1pPr marL="0" marR="64008" indent="0" algn="r">
              <a:buNone/>
              <a:defRPr>
                <a:solidFill>
                  <a:schemeClr val="tx1"/>
                </a:solidFill>
                <a:latin typeface="Optima LT Std DemiBold"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Presentation Subtitle</a:t>
            </a:r>
          </a:p>
        </p:txBody>
      </p:sp>
      <p:sp>
        <p:nvSpPr>
          <p:cNvPr id="19" name="Footer Placeholder 18"/>
          <p:cNvSpPr>
            <a:spLocks noGrp="1"/>
          </p:cNvSpPr>
          <p:nvPr>
            <p:ph type="ftr" sz="quarter" idx="11"/>
          </p:nvPr>
        </p:nvSpPr>
        <p:spPr>
          <a:xfrm>
            <a:off x="1752605" y="4805958"/>
            <a:ext cx="4978153" cy="273844"/>
          </a:xfrm>
          <a:prstGeom prst="rect">
            <a:avLst/>
          </a:prstGeom>
        </p:spPr>
        <p:txBody>
          <a:bodyPr/>
          <a:lstStyle>
            <a:lvl1pPr>
              <a:defRPr sz="1400">
                <a:solidFill>
                  <a:schemeClr val="tx1"/>
                </a:solidFill>
                <a:latin typeface="Copperplate Gothic Bold" pitchFamily="34" charset="0"/>
              </a:defRPr>
            </a:lvl1pPr>
          </a:lstStyle>
          <a:p>
            <a:r>
              <a:rPr lang="en-US"/>
              <a:t>United States Conference of Catholic Bishops</a:t>
            </a:r>
          </a:p>
        </p:txBody>
      </p:sp>
      <p:pic>
        <p:nvPicPr>
          <p:cNvPr id="6" name="Picture 5" descr="strat-plan-logo-2-01.png"/>
          <p:cNvPicPr>
            <a:picLocks noChangeAspect="1"/>
          </p:cNvPicPr>
          <p:nvPr userDrawn="1"/>
        </p:nvPicPr>
        <p:blipFill>
          <a:blip r:embed="rId3"/>
          <a:stretch>
            <a:fillRect/>
          </a:stretch>
        </p:blipFill>
        <p:spPr>
          <a:xfrm>
            <a:off x="4446372" y="2811832"/>
            <a:ext cx="4061254" cy="21448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b="0">
                <a:latin typeface="Goudy Oldstyle Std" pitchFamily="18" charset="0"/>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A0D026-C710-4961-95B6-AF61787DB2BC}" type="datetimeFigureOut">
              <a:rPr lang="en-US" smtClean="0"/>
              <a:pPr/>
              <a:t>5/10/2021</a:t>
            </a:fld>
            <a:endParaRPr lang="en-US"/>
          </a:p>
        </p:txBody>
      </p:sp>
      <p:sp>
        <p:nvSpPr>
          <p:cNvPr id="6" name="Slide Number Placeholder 5"/>
          <p:cNvSpPr>
            <a:spLocks noGrp="1"/>
          </p:cNvSpPr>
          <p:nvPr>
            <p:ph type="sldNum" sz="quarter" idx="12"/>
          </p:nvPr>
        </p:nvSpPr>
        <p:spPr/>
        <p:txBody>
          <a:bodyPr/>
          <a:lstStyle/>
          <a:p>
            <a:fld id="{7E7E08AA-4EBF-418A-9408-F690E98BFDAF}" type="slidenum">
              <a:rPr lang="en-US" smtClean="0"/>
              <a:pPr/>
              <a:t>‹#›</a:t>
            </a:fld>
            <a:endParaRPr lang="en-US"/>
          </a:p>
        </p:txBody>
      </p:sp>
      <p:sp>
        <p:nvSpPr>
          <p:cNvPr id="7" name="Title 6"/>
          <p:cNvSpPr>
            <a:spLocks noGrp="1"/>
          </p:cNvSpPr>
          <p:nvPr>
            <p:ph type="title" hasCustomPrompt="1"/>
          </p:nvPr>
        </p:nvSpPr>
        <p:spPr/>
        <p:txBody>
          <a:bodyPr rtlCol="0"/>
          <a:lstStyle>
            <a:lvl1pPr>
              <a:defRPr>
                <a:solidFill>
                  <a:schemeClr val="accent1"/>
                </a:solidFill>
                <a:latin typeface="Trajan Pro" pitchFamily="18" charset="0"/>
              </a:defRPr>
            </a:lvl1pPr>
          </a:lstStyle>
          <a:p>
            <a:r>
              <a:rPr kumimoji="0" lang="en-US"/>
              <a:t>Heading 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FA0D026-C710-4961-95B6-AF61787DB2BC}" type="datetimeFigureOut">
              <a:rPr lang="en-US" smtClean="0"/>
              <a:pPr/>
              <a:t>5/10/2021</a:t>
            </a:fld>
            <a:endParaRPr lang="en-US"/>
          </a:p>
        </p:txBody>
      </p:sp>
      <p:sp>
        <p:nvSpPr>
          <p:cNvPr id="6" name="Slide Number Placeholder 5"/>
          <p:cNvSpPr>
            <a:spLocks noGrp="1"/>
          </p:cNvSpPr>
          <p:nvPr>
            <p:ph type="sldNum" sz="quarter" idx="12"/>
          </p:nvPr>
        </p:nvSpPr>
        <p:spPr/>
        <p:txBody>
          <a:bodyPr/>
          <a:lstStyle/>
          <a:p>
            <a:fld id="{7E7E08AA-4EBF-418A-9408-F690E98BFDAF}" type="slidenum">
              <a:rPr lang="en-US" smtClean="0"/>
              <a:pPr/>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FA0D026-C710-4961-95B6-AF61787DB2BC}" type="datetimeFigureOut">
              <a:rPr lang="en-US" smtClean="0"/>
              <a:pPr/>
              <a:t>5/10/2021</a:t>
            </a:fld>
            <a:endParaRPr lang="en-US"/>
          </a:p>
        </p:txBody>
      </p:sp>
      <p:sp>
        <p:nvSpPr>
          <p:cNvPr id="7" name="Slide Number Placeholder 6"/>
          <p:cNvSpPr>
            <a:spLocks noGrp="1"/>
          </p:cNvSpPr>
          <p:nvPr>
            <p:ph type="sldNum" sz="quarter" idx="12"/>
          </p:nvPr>
        </p:nvSpPr>
        <p:spPr/>
        <p:txBody>
          <a:bodyPr/>
          <a:lstStyle/>
          <a:p>
            <a:fld id="{7E7E08AA-4EBF-418A-9408-F690E98BFDAF}"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A0D026-C710-4961-95B6-AF61787DB2BC}" type="datetimeFigureOut">
              <a:rPr lang="en-US" smtClean="0"/>
              <a:pPr/>
              <a:t>5/10/2021</a:t>
            </a:fld>
            <a:endParaRPr lang="en-US"/>
          </a:p>
        </p:txBody>
      </p:sp>
      <p:sp>
        <p:nvSpPr>
          <p:cNvPr id="5" name="Slide Number Placeholder 4"/>
          <p:cNvSpPr>
            <a:spLocks noGrp="1"/>
          </p:cNvSpPr>
          <p:nvPr>
            <p:ph type="sldNum" sz="quarter" idx="12"/>
          </p:nvPr>
        </p:nvSpPr>
        <p:spPr/>
        <p:txBody>
          <a:bodyPr/>
          <a:lstStyle/>
          <a:p>
            <a:fld id="{7E7E08AA-4EBF-418A-9408-F690E98BFDAF}"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0D026-C710-4961-95B6-AF61787DB2BC}" type="datetimeFigureOut">
              <a:rPr lang="en-US" smtClean="0"/>
              <a:pPr/>
              <a:t>5/10/2021</a:t>
            </a:fld>
            <a:endParaRPr lang="en-US"/>
          </a:p>
        </p:txBody>
      </p:sp>
      <p:sp>
        <p:nvSpPr>
          <p:cNvPr id="4" name="Slide Number Placeholder 3"/>
          <p:cNvSpPr>
            <a:spLocks noGrp="1"/>
          </p:cNvSpPr>
          <p:nvPr>
            <p:ph type="sldNum" sz="quarter" idx="12"/>
          </p:nvPr>
        </p:nvSpPr>
        <p:spPr/>
        <p:txBody>
          <a:bodyPr/>
          <a:lstStyle/>
          <a:p>
            <a:fld id="{7E7E08AA-4EBF-418A-9408-F690E98BFD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953000" y="4805958"/>
            <a:ext cx="1920240" cy="274320"/>
          </a:xfrm>
        </p:spPr>
        <p:txBody>
          <a:bodyPr/>
          <a:lstStyle/>
          <a:p>
            <a:fld id="{1FA0D026-C710-4961-95B6-AF61787DB2BC}" type="datetimeFigureOut">
              <a:rPr lang="en-US" smtClean="0"/>
              <a:pPr/>
              <a:t>5/10/2021</a:t>
            </a:fld>
            <a:endParaRPr lang="en-US"/>
          </a:p>
        </p:txBody>
      </p:sp>
      <p:sp>
        <p:nvSpPr>
          <p:cNvPr id="7" name="Slide Number Placeholder 6"/>
          <p:cNvSpPr>
            <a:spLocks noGrp="1"/>
          </p:cNvSpPr>
          <p:nvPr>
            <p:ph type="sldNum" sz="quarter" idx="12"/>
          </p:nvPr>
        </p:nvSpPr>
        <p:spPr/>
        <p:txBody>
          <a:bodyPr/>
          <a:lstStyle/>
          <a:p>
            <a:fld id="{7E7E08AA-4EBF-418A-9408-F690E98BFDAF}"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4324350"/>
            <a:ext cx="762000" cy="756438"/>
          </a:xfrm>
          <a:prstGeom prst="rect">
            <a:avLst/>
          </a:prstGeom>
        </p:spPr>
      </p:pic>
      <p:pic>
        <p:nvPicPr>
          <p:cNvPr id="11" name="Picture 10" descr="strat-plan-logo-2-01.png"/>
          <p:cNvPicPr>
            <a:picLocks noChangeAspect="1"/>
          </p:cNvPicPr>
          <p:nvPr userDrawn="1"/>
        </p:nvPicPr>
        <p:blipFill>
          <a:blip r:embed="rId3"/>
          <a:stretch>
            <a:fillRect/>
          </a:stretch>
        </p:blipFill>
        <p:spPr>
          <a:xfrm>
            <a:off x="5748986" y="3991850"/>
            <a:ext cx="2400908" cy="126797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1FA0D026-C710-4961-95B6-AF61787DB2BC}" type="datetimeFigureOut">
              <a:rPr lang="en-US" smtClean="0"/>
              <a:pPr/>
              <a:t>5/10/2021</a:t>
            </a:fld>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E7E08AA-4EBF-418A-9408-F690E98BFDAF}" type="slidenum">
              <a:rPr lang="en-US" smtClean="0"/>
              <a:pPr/>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2"/>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4329912"/>
            <a:ext cx="762000" cy="756438"/>
          </a:xfrm>
          <a:prstGeom prst="rect">
            <a:avLst/>
          </a:prstGeom>
        </p:spPr>
      </p:pic>
      <p:pic>
        <p:nvPicPr>
          <p:cNvPr id="17" name="Picture 16" descr="strat-plan-logo-2-01.png"/>
          <p:cNvPicPr>
            <a:picLocks noChangeAspect="1"/>
          </p:cNvPicPr>
          <p:nvPr userDrawn="1"/>
        </p:nvPicPr>
        <p:blipFill>
          <a:blip r:embed="rId4"/>
          <a:stretch>
            <a:fillRect/>
          </a:stretch>
        </p:blipFill>
        <p:spPr>
          <a:xfrm>
            <a:off x="5748986" y="3991850"/>
            <a:ext cx="2400908" cy="126797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2"/>
            <a:ext cx="3402314" cy="810651"/>
          </a:xfrm>
          <a:prstGeom prst="rtTriangle">
            <a:avLst/>
          </a:prstGeom>
          <a:blipFill>
            <a:blip r:embed="rId1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953000" y="4805958"/>
            <a:ext cx="1920240" cy="274320"/>
          </a:xfrm>
          <a:prstGeom prst="rect">
            <a:avLst/>
          </a:prstGeom>
        </p:spPr>
        <p:txBody>
          <a:bodyPr vert="horz" anchor="b"/>
          <a:lstStyle>
            <a:lvl1pPr algn="l" eaLnBrk="1" latinLnBrk="0" hangingPunct="1">
              <a:defRPr kumimoji="0" sz="1000">
                <a:solidFill>
                  <a:schemeClr val="tx1"/>
                </a:solidFill>
                <a:latin typeface="Trajan Pro" pitchFamily="18" charset="0"/>
              </a:defRPr>
            </a:lvl1pPr>
          </a:lstStyle>
          <a:p>
            <a:fld id="{1FA0D026-C710-4961-95B6-AF61787DB2BC}" type="datetimeFigureOut">
              <a:rPr lang="en-US" smtClean="0"/>
              <a:pPr/>
              <a:t>5/10/2021</a:t>
            </a:fld>
            <a:endParaRPr lang="en-US"/>
          </a:p>
        </p:txBody>
      </p:sp>
      <p:sp>
        <p:nvSpPr>
          <p:cNvPr id="18" name="Slide Number Placeholder 17"/>
          <p:cNvSpPr>
            <a:spLocks noGrp="1"/>
          </p:cNvSpPr>
          <p:nvPr>
            <p:ph type="sldNum" sz="quarter" idx="4"/>
          </p:nvPr>
        </p:nvSpPr>
        <p:spPr>
          <a:xfrm>
            <a:off x="6873240" y="4805958"/>
            <a:ext cx="365760" cy="273844"/>
          </a:xfrm>
          <a:prstGeom prst="rect">
            <a:avLst/>
          </a:prstGeom>
        </p:spPr>
        <p:txBody>
          <a:bodyPr vert="horz" anchor="b"/>
          <a:lstStyle>
            <a:lvl1pPr algn="r" eaLnBrk="1" latinLnBrk="0" hangingPunct="1">
              <a:defRPr kumimoji="0" sz="1000" b="0">
                <a:solidFill>
                  <a:schemeClr val="tx1"/>
                </a:solidFill>
                <a:latin typeface="Trajan Pro" pitchFamily="18" charset="0"/>
              </a:defRPr>
            </a:lvl1pPr>
          </a:lstStyle>
          <a:p>
            <a:fld id="{7E7E08AA-4EBF-418A-9408-F690E98BFDAF}" type="slidenum">
              <a:rPr lang="en-US" smtClean="0"/>
              <a:pPr/>
              <a:t>‹#›</a:t>
            </a:fld>
            <a:endParaRPr lang="en-US"/>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77200" y="4247616"/>
            <a:ext cx="762000" cy="756438"/>
          </a:xfrm>
          <a:prstGeom prst="rect">
            <a:avLst/>
          </a:prstGeom>
        </p:spPr>
      </p:pic>
      <p:pic>
        <p:nvPicPr>
          <p:cNvPr id="11" name="Picture 10" descr="strat-plan-logo-2-01.png"/>
          <p:cNvPicPr>
            <a:picLocks noChangeAspect="1"/>
          </p:cNvPicPr>
          <p:nvPr userDrawn="1"/>
        </p:nvPicPr>
        <p:blipFill>
          <a:blip r:embed="rId12"/>
          <a:stretch>
            <a:fillRect/>
          </a:stretch>
        </p:blipFill>
        <p:spPr>
          <a:xfrm>
            <a:off x="5748986" y="3991850"/>
            <a:ext cx="2400908" cy="126797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rtl="0" eaLnBrk="1" latinLnBrk="0" hangingPunct="1">
        <a:spcBef>
          <a:spcPct val="0"/>
        </a:spcBef>
        <a:buNone/>
        <a:defRPr kumimoji="0" sz="4100" b="1" kern="1200">
          <a:solidFill>
            <a:schemeClr val="accent1"/>
          </a:solidFill>
          <a:effectLst>
            <a:outerShdw blurRad="31750" dist="25400" dir="5400000" algn="tl" rotWithShape="0">
              <a:srgbClr val="000000">
                <a:alpha val="25000"/>
              </a:srgbClr>
            </a:outerShdw>
          </a:effectLst>
          <a:latin typeface="Trajan Pro" pitchFamily="18" charset="0"/>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Goudy Oldstyle Std" pitchFamily="18" charset="0"/>
          <a:ea typeface="+mn-ea"/>
          <a:cs typeface="+mn-cs"/>
        </a:defRPr>
      </a:lvl1pPr>
      <a:lvl2pPr marL="621792" indent="-228600" algn="l" rtl="0" eaLnBrk="1" latinLnBrk="0" hangingPunct="1">
        <a:spcBef>
          <a:spcPts val="324"/>
        </a:spcBef>
        <a:buClr>
          <a:schemeClr val="accent1"/>
        </a:buClr>
        <a:buFont typeface="Arial" pitchFamily="34" charset="0"/>
        <a:buChar char="•"/>
        <a:defRPr kumimoji="0" sz="2300" kern="1200">
          <a:solidFill>
            <a:schemeClr val="tx1"/>
          </a:solidFill>
          <a:latin typeface="Goudy Oldstyle Std" pitchFamily="18" charset="0"/>
          <a:ea typeface="+mn-ea"/>
          <a:cs typeface="+mn-cs"/>
        </a:defRPr>
      </a:lvl2pPr>
      <a:lvl3pPr marL="859536" indent="-228600" algn="l" rtl="0" eaLnBrk="1" latinLnBrk="0" hangingPunct="1">
        <a:spcBef>
          <a:spcPts val="350"/>
        </a:spcBef>
        <a:buClr>
          <a:schemeClr val="accent1"/>
        </a:buClr>
        <a:buSzPct val="100000"/>
        <a:buFont typeface="Arial" pitchFamily="34" charset="0"/>
        <a:buChar char="•"/>
        <a:defRPr kumimoji="0" sz="2100" kern="1200">
          <a:solidFill>
            <a:schemeClr val="tx1"/>
          </a:solidFill>
          <a:latin typeface="Goudy Oldstyle Std" pitchFamily="18" charset="0"/>
          <a:ea typeface="+mn-ea"/>
          <a:cs typeface="+mn-cs"/>
        </a:defRPr>
      </a:lvl3pPr>
      <a:lvl4pPr marL="1143000" indent="-228600" algn="l" rtl="0" eaLnBrk="1" latinLnBrk="0" hangingPunct="1">
        <a:spcBef>
          <a:spcPts val="350"/>
        </a:spcBef>
        <a:buClr>
          <a:schemeClr val="accent1"/>
        </a:buClr>
        <a:buFont typeface="Wingdings 2"/>
        <a:buChar char=""/>
        <a:defRPr kumimoji="0" sz="1900" kern="1200">
          <a:solidFill>
            <a:schemeClr val="tx1"/>
          </a:solidFill>
          <a:latin typeface="Goudy Oldstyle Std" pitchFamily="18" charset="0"/>
          <a:ea typeface="+mn-ea"/>
          <a:cs typeface="+mn-cs"/>
        </a:defRPr>
      </a:lvl4pPr>
      <a:lvl5pPr marL="1371600" indent="-228600" algn="l" rtl="0" eaLnBrk="1" latinLnBrk="0" hangingPunct="1">
        <a:spcBef>
          <a:spcPts val="350"/>
        </a:spcBef>
        <a:buClr>
          <a:schemeClr val="accent1"/>
        </a:buClr>
        <a:buFont typeface="Wingdings 2"/>
        <a:buChar char=""/>
        <a:defRPr kumimoji="0" sz="1800" kern="1200">
          <a:solidFill>
            <a:schemeClr val="tx1"/>
          </a:solidFill>
          <a:latin typeface="Goudy Oldstyle Std"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hyperlink" Target="https://www.facebook.com/lacatholics" TargetMode="External"/><Relationship Id="rId5" Type="http://schemas.openxmlformats.org/officeDocument/2006/relationships/hyperlink" Target="https://lacatholics.org/united-together/"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banis@la-archdiocese.org" TargetMode="External"/><Relationship Id="rId2" Type="http://schemas.openxmlformats.org/officeDocument/2006/relationships/hyperlink" Target="mailto:mflores@archchicago.org" TargetMode="External"/><Relationship Id="rId1" Type="http://schemas.openxmlformats.org/officeDocument/2006/relationships/slideLayout" Target="../slideLayouts/slideLayout2.xml"/><Relationship Id="rId4" Type="http://schemas.openxmlformats.org/officeDocument/2006/relationships/hyperlink" Target="mailto:scyp@usccb.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am04.safelinks.protection.outlook.com/?url=https%3A%2F%2Fwetransfer.com%2Fdownloads%2F3fa56a5275f1b68d5619e7edd4455a6820210408123245%2F93730fe67d9697ac8e0ca56b19b7cf9e20210408123326%2F6fb811&amp;data=04%7C01%7Cmflores%40archchicago.org%7C17ffd3d353fb45097de808d8fa8a8d82%7C4601eda325694aa68e0b305fc295412e%7C0%7C1%7C637534820283192401%7CUnknown%7CTWFpbGZsb3d8eyJWIjoiMC4wLjAwMDAiLCJQIjoiV2luMzIiLCJBTiI6Ik1haWwiLCJXVCI6Mn0%3D%7C2000&amp;sdata=0fP2dkwyn%2F7Gp8WU9juTOcRWpcWtO5cY73GbBSguiB0%3D&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062474"/>
            <a:ext cx="7772400" cy="1372321"/>
          </a:xfrm>
        </p:spPr>
        <p:txBody>
          <a:bodyPr>
            <a:normAutofit fontScale="90000"/>
          </a:bodyPr>
          <a:lstStyle/>
          <a:p>
            <a:r>
              <a:rPr lang="en-US" dirty="0"/>
              <a:t>Child Abuse Prevention Month: How &amp; Why?</a:t>
            </a:r>
          </a:p>
        </p:txBody>
      </p:sp>
      <p:sp>
        <p:nvSpPr>
          <p:cNvPr id="8" name="Subtitle 7"/>
          <p:cNvSpPr>
            <a:spLocks noGrp="1"/>
          </p:cNvSpPr>
          <p:nvPr>
            <p:ph type="subTitle" idx="1"/>
          </p:nvPr>
        </p:nvSpPr>
        <p:spPr>
          <a:xfrm>
            <a:off x="685800" y="2433919"/>
            <a:ext cx="7772400" cy="899778"/>
          </a:xfrm>
        </p:spPr>
        <p:txBody>
          <a:bodyPr>
            <a:normAutofit fontScale="70000" lnSpcReduction="20000"/>
          </a:bodyPr>
          <a:lstStyle/>
          <a:p>
            <a:r>
              <a:rPr lang="en-US" dirty="0"/>
              <a:t>Mrs. Mayra Flores, Safe Environment Coordinator, Archdiocese of Chicago</a:t>
            </a:r>
          </a:p>
          <a:p>
            <a:r>
              <a:rPr lang="en-US" dirty="0"/>
              <a:t>Dr. Heather Banis, Victim Assistance Coordinator, Archdiocese of Los Angeles</a:t>
            </a:r>
          </a:p>
        </p:txBody>
      </p:sp>
    </p:spTree>
    <p:extLst>
      <p:ext uri="{BB962C8B-B14F-4D97-AF65-F5344CB8AC3E}">
        <p14:creationId xmlns:p14="http://schemas.microsoft.com/office/powerpoint/2010/main" val="63718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12D9-B022-4D3C-9B13-9695162F2E40}"/>
              </a:ext>
            </a:extLst>
          </p:cNvPr>
          <p:cNvSpPr>
            <a:spLocks noGrp="1"/>
          </p:cNvSpPr>
          <p:nvPr>
            <p:ph type="title"/>
          </p:nvPr>
        </p:nvSpPr>
        <p:spPr>
          <a:xfrm>
            <a:off x="84755" y="661312"/>
            <a:ext cx="5825938" cy="1435970"/>
          </a:xfrm>
        </p:spPr>
        <p:txBody>
          <a:bodyPr>
            <a:normAutofit fontScale="90000"/>
          </a:bodyPr>
          <a:lstStyle/>
          <a:p>
            <a:r>
              <a:rPr lang="en-US" dirty="0"/>
              <a:t>Archdiocese of Los Angeles </a:t>
            </a:r>
            <a:br>
              <a:rPr lang="en-US" dirty="0"/>
            </a:br>
            <a:r>
              <a:rPr lang="en-US" dirty="0"/>
              <a:t>Safeguard the Children </a:t>
            </a:r>
            <a:br>
              <a:rPr lang="en-US" dirty="0"/>
            </a:br>
            <a:r>
              <a:rPr lang="en-US" dirty="0"/>
              <a:t>Child Abuse Prevention </a:t>
            </a:r>
            <a:br>
              <a:rPr lang="en-US" dirty="0"/>
            </a:br>
            <a:r>
              <a:rPr lang="en-US" dirty="0"/>
              <a:t>Materials 2021</a:t>
            </a:r>
          </a:p>
        </p:txBody>
      </p:sp>
      <p:sp>
        <p:nvSpPr>
          <p:cNvPr id="3" name="Content Placeholder 2">
            <a:extLst>
              <a:ext uri="{FF2B5EF4-FFF2-40B4-BE49-F238E27FC236}">
                <a16:creationId xmlns:a16="http://schemas.microsoft.com/office/drawing/2014/main" id="{C8AB32FA-0FD3-4374-BA53-20482A707B37}"/>
              </a:ext>
            </a:extLst>
          </p:cNvPr>
          <p:cNvSpPr>
            <a:spLocks noGrp="1"/>
          </p:cNvSpPr>
          <p:nvPr>
            <p:ph idx="1"/>
          </p:nvPr>
        </p:nvSpPr>
        <p:spPr>
          <a:xfrm>
            <a:off x="628650" y="2069327"/>
            <a:ext cx="2369074" cy="2563395"/>
          </a:xfrm>
        </p:spPr>
        <p:txBody>
          <a:bodyPr/>
          <a:lstStyle/>
          <a:p>
            <a:endParaRPr lang="en-US" dirty="0"/>
          </a:p>
          <a:p>
            <a:endParaRPr lang="en-US" dirty="0"/>
          </a:p>
        </p:txBody>
      </p:sp>
      <p:pic>
        <p:nvPicPr>
          <p:cNvPr id="4" name="Picture 3">
            <a:extLst>
              <a:ext uri="{FF2B5EF4-FFF2-40B4-BE49-F238E27FC236}">
                <a16:creationId xmlns:a16="http://schemas.microsoft.com/office/drawing/2014/main" id="{10786195-E351-498F-B67C-16576C8ACA2B}"/>
              </a:ext>
            </a:extLst>
          </p:cNvPr>
          <p:cNvPicPr>
            <a:picLocks noChangeAspect="1"/>
          </p:cNvPicPr>
          <p:nvPr/>
        </p:nvPicPr>
        <p:blipFill>
          <a:blip r:embed="rId2"/>
          <a:stretch>
            <a:fillRect/>
          </a:stretch>
        </p:blipFill>
        <p:spPr>
          <a:xfrm>
            <a:off x="5463347" y="0"/>
            <a:ext cx="3599855" cy="5143500"/>
          </a:xfrm>
          <a:prstGeom prst="rect">
            <a:avLst/>
          </a:prstGeom>
        </p:spPr>
      </p:pic>
      <p:pic>
        <p:nvPicPr>
          <p:cNvPr id="5" name="Picture 4">
            <a:extLst>
              <a:ext uri="{FF2B5EF4-FFF2-40B4-BE49-F238E27FC236}">
                <a16:creationId xmlns:a16="http://schemas.microsoft.com/office/drawing/2014/main" id="{E3A42F08-5467-4412-A16D-06417C6F1A21}"/>
              </a:ext>
            </a:extLst>
          </p:cNvPr>
          <p:cNvPicPr>
            <a:picLocks noChangeAspect="1"/>
          </p:cNvPicPr>
          <p:nvPr/>
        </p:nvPicPr>
        <p:blipFill>
          <a:blip r:embed="rId3"/>
          <a:stretch>
            <a:fillRect/>
          </a:stretch>
        </p:blipFill>
        <p:spPr>
          <a:xfrm>
            <a:off x="280761" y="2871590"/>
            <a:ext cx="1774029" cy="2271910"/>
          </a:xfrm>
          <a:prstGeom prst="rect">
            <a:avLst/>
          </a:prstGeom>
        </p:spPr>
      </p:pic>
      <p:pic>
        <p:nvPicPr>
          <p:cNvPr id="6" name="Picture 5">
            <a:extLst>
              <a:ext uri="{FF2B5EF4-FFF2-40B4-BE49-F238E27FC236}">
                <a16:creationId xmlns:a16="http://schemas.microsoft.com/office/drawing/2014/main" id="{C1784783-96C4-4D9D-928F-C2FCDA142CA5}"/>
              </a:ext>
            </a:extLst>
          </p:cNvPr>
          <p:cNvPicPr>
            <a:picLocks noChangeAspect="1"/>
          </p:cNvPicPr>
          <p:nvPr/>
        </p:nvPicPr>
        <p:blipFill>
          <a:blip r:embed="rId4"/>
          <a:stretch>
            <a:fillRect/>
          </a:stretch>
        </p:blipFill>
        <p:spPr>
          <a:xfrm>
            <a:off x="2878381" y="2407094"/>
            <a:ext cx="2085710" cy="2736405"/>
          </a:xfrm>
          <a:prstGeom prst="rect">
            <a:avLst/>
          </a:prstGeom>
        </p:spPr>
      </p:pic>
    </p:spTree>
    <p:extLst>
      <p:ext uri="{BB962C8B-B14F-4D97-AF65-F5344CB8AC3E}">
        <p14:creationId xmlns:p14="http://schemas.microsoft.com/office/powerpoint/2010/main" val="289282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FE20-23D1-421B-96EE-9530141C6F90}"/>
              </a:ext>
            </a:extLst>
          </p:cNvPr>
          <p:cNvSpPr>
            <a:spLocks noGrp="1"/>
          </p:cNvSpPr>
          <p:nvPr>
            <p:ph type="title"/>
          </p:nvPr>
        </p:nvSpPr>
        <p:spPr>
          <a:xfrm>
            <a:off x="574862" y="144815"/>
            <a:ext cx="7862207" cy="906863"/>
          </a:xfrm>
        </p:spPr>
        <p:txBody>
          <a:bodyPr>
            <a:normAutofit fontScale="90000"/>
          </a:bodyPr>
          <a:lstStyle/>
          <a:p>
            <a:r>
              <a:rPr lang="en-US" dirty="0"/>
              <a:t>Novena for Healing from Abuse </a:t>
            </a:r>
            <a:br>
              <a:rPr lang="en-US" dirty="0"/>
            </a:br>
            <a:r>
              <a:rPr lang="en-US" dirty="0"/>
              <a:t>2021 </a:t>
            </a:r>
          </a:p>
        </p:txBody>
      </p:sp>
      <p:pic>
        <p:nvPicPr>
          <p:cNvPr id="3" name="Picture 2">
            <a:extLst>
              <a:ext uri="{FF2B5EF4-FFF2-40B4-BE49-F238E27FC236}">
                <a16:creationId xmlns:a16="http://schemas.microsoft.com/office/drawing/2014/main" id="{DDBC05F4-53E4-4CF5-9B5D-C692332028CD}"/>
              </a:ext>
            </a:extLst>
          </p:cNvPr>
          <p:cNvPicPr>
            <a:picLocks noChangeAspect="1"/>
          </p:cNvPicPr>
          <p:nvPr/>
        </p:nvPicPr>
        <p:blipFill>
          <a:blip r:embed="rId2"/>
          <a:stretch>
            <a:fillRect/>
          </a:stretch>
        </p:blipFill>
        <p:spPr>
          <a:xfrm>
            <a:off x="256930" y="1120631"/>
            <a:ext cx="4673406" cy="2152451"/>
          </a:xfrm>
          <a:prstGeom prst="rect">
            <a:avLst/>
          </a:prstGeom>
        </p:spPr>
      </p:pic>
      <p:pic>
        <p:nvPicPr>
          <p:cNvPr id="4" name="Picture 3">
            <a:extLst>
              <a:ext uri="{FF2B5EF4-FFF2-40B4-BE49-F238E27FC236}">
                <a16:creationId xmlns:a16="http://schemas.microsoft.com/office/drawing/2014/main" id="{14BBE11E-F3FD-40C7-AEE4-39A579E5B637}"/>
              </a:ext>
            </a:extLst>
          </p:cNvPr>
          <p:cNvPicPr>
            <a:picLocks noChangeAspect="1"/>
          </p:cNvPicPr>
          <p:nvPr/>
        </p:nvPicPr>
        <p:blipFill>
          <a:blip r:embed="rId3"/>
          <a:stretch>
            <a:fillRect/>
          </a:stretch>
        </p:blipFill>
        <p:spPr>
          <a:xfrm>
            <a:off x="192101" y="3273082"/>
            <a:ext cx="3296994" cy="1425021"/>
          </a:xfrm>
          <a:prstGeom prst="rect">
            <a:avLst/>
          </a:prstGeom>
        </p:spPr>
      </p:pic>
      <p:pic>
        <p:nvPicPr>
          <p:cNvPr id="5" name="Picture 4">
            <a:extLst>
              <a:ext uri="{FF2B5EF4-FFF2-40B4-BE49-F238E27FC236}">
                <a16:creationId xmlns:a16="http://schemas.microsoft.com/office/drawing/2014/main" id="{1550C106-B69A-4CCB-B0D7-80C7DB2B8E5B}"/>
              </a:ext>
            </a:extLst>
          </p:cNvPr>
          <p:cNvPicPr>
            <a:picLocks noChangeAspect="1"/>
          </p:cNvPicPr>
          <p:nvPr/>
        </p:nvPicPr>
        <p:blipFill>
          <a:blip r:embed="rId4"/>
          <a:stretch>
            <a:fillRect/>
          </a:stretch>
        </p:blipFill>
        <p:spPr>
          <a:xfrm>
            <a:off x="6039650" y="837638"/>
            <a:ext cx="3019004" cy="4178601"/>
          </a:xfrm>
          <a:prstGeom prst="rect">
            <a:avLst/>
          </a:prstGeom>
        </p:spPr>
      </p:pic>
      <p:sp>
        <p:nvSpPr>
          <p:cNvPr id="7" name="TextBox 6">
            <a:extLst>
              <a:ext uri="{FF2B5EF4-FFF2-40B4-BE49-F238E27FC236}">
                <a16:creationId xmlns:a16="http://schemas.microsoft.com/office/drawing/2014/main" id="{29703D67-6464-4FAD-9585-3C0C6D77B6C5}"/>
              </a:ext>
            </a:extLst>
          </p:cNvPr>
          <p:cNvSpPr txBox="1"/>
          <p:nvPr/>
        </p:nvSpPr>
        <p:spPr>
          <a:xfrm>
            <a:off x="2981407" y="3547998"/>
            <a:ext cx="2935299" cy="1200329"/>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Join Novena: </a:t>
            </a:r>
            <a:r>
              <a:rPr lang="en-US" sz="1800" u="sng" dirty="0">
                <a:solidFill>
                  <a:srgbClr val="0563C1"/>
                </a:solidFill>
                <a:effectLst/>
                <a:latin typeface="Times New Roman" panose="02020603050405020304" pitchFamily="18" charset="0"/>
                <a:ea typeface="Calibri" panose="020F0502020204030204" pitchFamily="34" charset="0"/>
                <a:hlinkClick r:id="rId5"/>
              </a:rPr>
              <a:t>lacatholics.org/united-together</a:t>
            </a:r>
            <a:r>
              <a:rPr lang="en-US" sz="1800" dirty="0">
                <a:effectLst/>
                <a:latin typeface="Times New Roman" panose="02020603050405020304" pitchFamily="18" charset="0"/>
                <a:ea typeface="Calibri" panose="020F0502020204030204" pitchFamily="34" charset="0"/>
                <a:hlinkClick r:id="rId5"/>
              </a:rPr>
              <a:t> </a:t>
            </a:r>
            <a:r>
              <a:rPr lang="en-US" sz="1800" dirty="0">
                <a:effectLst/>
                <a:latin typeface="Times New Roman" panose="02020603050405020304" pitchFamily="18" charset="0"/>
                <a:ea typeface="Calibri" panose="020F0502020204030204" pitchFamily="34" charset="0"/>
              </a:rPr>
              <a:t>or  </a:t>
            </a:r>
            <a:r>
              <a:rPr lang="en-US" sz="1800" u="sng" dirty="0">
                <a:solidFill>
                  <a:srgbClr val="0563C1"/>
                </a:solidFill>
                <a:effectLst/>
                <a:latin typeface="Times New Roman" panose="02020603050405020304" pitchFamily="18" charset="0"/>
                <a:ea typeface="Calibri" panose="020F0502020204030204" pitchFamily="34" charset="0"/>
                <a:hlinkClick r:id="rId6"/>
              </a:rPr>
              <a:t>facebook.com/</a:t>
            </a:r>
            <a:r>
              <a:rPr lang="en-US" sz="1800" u="sng" dirty="0" err="1">
                <a:solidFill>
                  <a:srgbClr val="0563C1"/>
                </a:solidFill>
                <a:effectLst/>
                <a:latin typeface="Times New Roman" panose="02020603050405020304" pitchFamily="18" charset="0"/>
                <a:ea typeface="Calibri" panose="020F0502020204030204" pitchFamily="34" charset="0"/>
                <a:hlinkClick r:id="rId6"/>
              </a:rPr>
              <a:t>lacatholics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639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37A9-B96A-4ABA-A0DF-AF5687704FC0}"/>
              </a:ext>
            </a:extLst>
          </p:cNvPr>
          <p:cNvSpPr>
            <a:spLocks noGrp="1"/>
          </p:cNvSpPr>
          <p:nvPr>
            <p:ph type="title"/>
          </p:nvPr>
        </p:nvSpPr>
        <p:spPr/>
        <p:txBody>
          <a:bodyPr/>
          <a:lstStyle/>
          <a:p>
            <a:r>
              <a:rPr lang="en-US" dirty="0"/>
              <a:t>Just getting started?</a:t>
            </a:r>
          </a:p>
        </p:txBody>
      </p:sp>
      <p:sp>
        <p:nvSpPr>
          <p:cNvPr id="3" name="Content Placeholder 2">
            <a:extLst>
              <a:ext uri="{FF2B5EF4-FFF2-40B4-BE49-F238E27FC236}">
                <a16:creationId xmlns:a16="http://schemas.microsoft.com/office/drawing/2014/main" id="{1ACDB23C-9B68-403C-A41E-BBDF0A7FE3A8}"/>
              </a:ext>
            </a:extLst>
          </p:cNvPr>
          <p:cNvSpPr>
            <a:spLocks noGrp="1"/>
          </p:cNvSpPr>
          <p:nvPr>
            <p:ph idx="1"/>
          </p:nvPr>
        </p:nvSpPr>
        <p:spPr/>
        <p:txBody>
          <a:bodyPr/>
          <a:lstStyle/>
          <a:p>
            <a:pPr lvl="1"/>
            <a:r>
              <a:rPr lang="en-US" dirty="0"/>
              <a:t>California VAC call monthly – share ideas, resources, advice</a:t>
            </a:r>
          </a:p>
          <a:p>
            <a:pPr lvl="1"/>
            <a:r>
              <a:rPr lang="en-US" dirty="0"/>
              <a:t>Start where you have strong support already in place</a:t>
            </a:r>
          </a:p>
          <a:p>
            <a:pPr lvl="1"/>
            <a:r>
              <a:rPr lang="en-US" dirty="0"/>
              <a:t>Redefine success – a healing service offered vs. attendance of 300+</a:t>
            </a:r>
          </a:p>
          <a:p>
            <a:pPr lvl="1"/>
            <a:r>
              <a:rPr lang="en-US" dirty="0"/>
              <a:t>Be imaginative – how might the seminary be involved, or a local parish with a history of abuse, or perhaps there could be a victim-survivor-led program</a:t>
            </a:r>
          </a:p>
        </p:txBody>
      </p:sp>
    </p:spTree>
    <p:extLst>
      <p:ext uri="{BB962C8B-B14F-4D97-AF65-F5344CB8AC3E}">
        <p14:creationId xmlns:p14="http://schemas.microsoft.com/office/powerpoint/2010/main" val="9988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B038FC-8808-49DB-BF86-6F06C179803E}"/>
              </a:ext>
            </a:extLst>
          </p:cNvPr>
          <p:cNvSpPr>
            <a:spLocks noGrp="1"/>
          </p:cNvSpPr>
          <p:nvPr>
            <p:ph idx="1"/>
          </p:nvPr>
        </p:nvSpPr>
        <p:spPr/>
        <p:txBody>
          <a:bodyPr/>
          <a:lstStyle/>
          <a:p>
            <a:r>
              <a:rPr lang="en-US" dirty="0"/>
              <a:t>Mrs. Mayra Flores: </a:t>
            </a:r>
            <a:r>
              <a:rPr lang="en-US" dirty="0">
                <a:hlinkClick r:id="rId2"/>
              </a:rPr>
              <a:t>mflores@archchicago.org</a:t>
            </a:r>
            <a:r>
              <a:rPr lang="en-US" dirty="0"/>
              <a:t> </a:t>
            </a:r>
          </a:p>
          <a:p>
            <a:endParaRPr lang="en-US" dirty="0"/>
          </a:p>
          <a:p>
            <a:r>
              <a:rPr lang="en-US" dirty="0"/>
              <a:t>Dr. Heather Banis: </a:t>
            </a:r>
            <a:r>
              <a:rPr lang="en-US" dirty="0">
                <a:hlinkClick r:id="rId3"/>
              </a:rPr>
              <a:t>hbanis@la-archdiocese.org</a:t>
            </a:r>
            <a:r>
              <a:rPr lang="en-US" dirty="0"/>
              <a:t> </a:t>
            </a:r>
          </a:p>
          <a:p>
            <a:endParaRPr lang="en-US" dirty="0"/>
          </a:p>
          <a:p>
            <a:r>
              <a:rPr lang="en-US" dirty="0"/>
              <a:t>Secretariat of Child &amp; Youth Protection: </a:t>
            </a:r>
            <a:r>
              <a:rPr lang="en-US" dirty="0">
                <a:hlinkClick r:id="rId4"/>
              </a:rPr>
              <a:t>scyp@usccb.org</a:t>
            </a:r>
            <a:endParaRPr lang="en-US" dirty="0"/>
          </a:p>
          <a:p>
            <a:pPr marL="109728" indent="0">
              <a:buNone/>
            </a:pPr>
            <a:endParaRPr lang="en-US" dirty="0"/>
          </a:p>
        </p:txBody>
      </p:sp>
      <p:sp>
        <p:nvSpPr>
          <p:cNvPr id="3" name="Title 2">
            <a:extLst>
              <a:ext uri="{FF2B5EF4-FFF2-40B4-BE49-F238E27FC236}">
                <a16:creationId xmlns:a16="http://schemas.microsoft.com/office/drawing/2014/main" id="{E1C2C03A-60C8-4B9C-B9CF-06580906DFF2}"/>
              </a:ext>
            </a:extLst>
          </p:cNvPr>
          <p:cNvSpPr>
            <a:spLocks noGrp="1"/>
          </p:cNvSpPr>
          <p:nvPr>
            <p:ph type="title"/>
          </p:nvPr>
        </p:nvSpPr>
        <p:spPr/>
        <p:txBody>
          <a:bodyPr/>
          <a:lstStyle/>
          <a:p>
            <a:r>
              <a:rPr lang="en-US" dirty="0"/>
              <a:t>Questions/Comments	</a:t>
            </a:r>
          </a:p>
        </p:txBody>
      </p:sp>
    </p:spTree>
    <p:extLst>
      <p:ext uri="{BB962C8B-B14F-4D97-AF65-F5344CB8AC3E}">
        <p14:creationId xmlns:p14="http://schemas.microsoft.com/office/powerpoint/2010/main" val="87832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90D49D3-CF52-46BD-85C2-544E81A2C251}"/>
              </a:ext>
            </a:extLst>
          </p:cNvPr>
          <p:cNvPicPr>
            <a:picLocks noChangeAspect="1"/>
          </p:cNvPicPr>
          <p:nvPr/>
        </p:nvPicPr>
        <p:blipFill rotWithShape="1">
          <a:blip r:embed="rId2">
            <a:extLst>
              <a:ext uri="{28A0092B-C50C-407E-A947-70E740481C1C}">
                <a14:useLocalDpi xmlns:a14="http://schemas.microsoft.com/office/drawing/2010/main" val="0"/>
              </a:ext>
            </a:extLst>
          </a:blip>
          <a:srcRect b="1368"/>
          <a:stretch/>
        </p:blipFill>
        <p:spPr>
          <a:xfrm>
            <a:off x="1544004" y="0"/>
            <a:ext cx="7131269" cy="514350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99756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2F67-348B-4F6B-80C4-3E02614C7ABA}"/>
              </a:ext>
            </a:extLst>
          </p:cNvPr>
          <p:cNvSpPr>
            <a:spLocks noGrp="1"/>
          </p:cNvSpPr>
          <p:nvPr>
            <p:ph type="title"/>
          </p:nvPr>
        </p:nvSpPr>
        <p:spPr/>
        <p:txBody>
          <a:bodyPr/>
          <a:lstStyle/>
          <a:p>
            <a:r>
              <a:rPr lang="en-US" dirty="0"/>
              <a:t>Listen and Learn</a:t>
            </a:r>
          </a:p>
        </p:txBody>
      </p:sp>
      <p:sp>
        <p:nvSpPr>
          <p:cNvPr id="3" name="Content Placeholder 2">
            <a:extLst>
              <a:ext uri="{FF2B5EF4-FFF2-40B4-BE49-F238E27FC236}">
                <a16:creationId xmlns:a16="http://schemas.microsoft.com/office/drawing/2014/main" id="{85604AE6-A774-4BA5-9843-A78B8CF94248}"/>
              </a:ext>
            </a:extLst>
          </p:cNvPr>
          <p:cNvSpPr>
            <a:spLocks noGrp="1"/>
          </p:cNvSpPr>
          <p:nvPr>
            <p:ph idx="1"/>
          </p:nvPr>
        </p:nvSpPr>
        <p:spPr/>
        <p:txBody>
          <a:bodyPr>
            <a:normAutofit/>
          </a:bodyPr>
          <a:lstStyle/>
          <a:p>
            <a:pPr lvl="1"/>
            <a:endParaRPr lang="en-US" dirty="0"/>
          </a:p>
          <a:p>
            <a:pPr lvl="1"/>
            <a:endParaRPr lang="en-US" dirty="0"/>
          </a:p>
          <a:p>
            <a:pPr lvl="1"/>
            <a:r>
              <a:rPr lang="en-US" dirty="0"/>
              <a:t>The Church has been, and is, listening and learning</a:t>
            </a:r>
          </a:p>
          <a:p>
            <a:pPr lvl="1"/>
            <a:r>
              <a:rPr lang="en-US" dirty="0"/>
              <a:t>Real changes have occurred and have been impactful</a:t>
            </a:r>
          </a:p>
          <a:p>
            <a:pPr lvl="1"/>
            <a:r>
              <a:rPr lang="en-US" dirty="0"/>
              <a:t>Programs have been developed and implemented because of what was learned</a:t>
            </a:r>
          </a:p>
          <a:p>
            <a:pPr lvl="1"/>
            <a:r>
              <a:rPr lang="en-US" dirty="0"/>
              <a:t>Growth is ongoing</a:t>
            </a:r>
          </a:p>
        </p:txBody>
      </p:sp>
    </p:spTree>
    <p:extLst>
      <p:ext uri="{BB962C8B-B14F-4D97-AF65-F5344CB8AC3E}">
        <p14:creationId xmlns:p14="http://schemas.microsoft.com/office/powerpoint/2010/main" val="315439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7AEA-4167-4B26-9BAE-E1DA36940ACB}"/>
              </a:ext>
            </a:extLst>
          </p:cNvPr>
          <p:cNvSpPr>
            <a:spLocks noGrp="1"/>
          </p:cNvSpPr>
          <p:nvPr>
            <p:ph type="title"/>
          </p:nvPr>
        </p:nvSpPr>
        <p:spPr/>
        <p:txBody>
          <a:bodyPr/>
          <a:lstStyle/>
          <a:p>
            <a:r>
              <a:rPr lang="en-US" dirty="0"/>
              <a:t>Acknowledge and Honor</a:t>
            </a:r>
          </a:p>
        </p:txBody>
      </p:sp>
      <p:sp>
        <p:nvSpPr>
          <p:cNvPr id="3" name="Content Placeholder 2">
            <a:extLst>
              <a:ext uri="{FF2B5EF4-FFF2-40B4-BE49-F238E27FC236}">
                <a16:creationId xmlns:a16="http://schemas.microsoft.com/office/drawing/2014/main" id="{089CF670-4B8B-46E7-A4ED-D77EFDEBBD29}"/>
              </a:ext>
            </a:extLst>
          </p:cNvPr>
          <p:cNvSpPr>
            <a:spLocks noGrp="1"/>
          </p:cNvSpPr>
          <p:nvPr>
            <p:ph idx="1"/>
          </p:nvPr>
        </p:nvSpPr>
        <p:spPr/>
        <p:txBody>
          <a:bodyPr>
            <a:normAutofit fontScale="92500" lnSpcReduction="10000"/>
          </a:bodyPr>
          <a:lstStyle/>
          <a:p>
            <a:pPr lvl="1"/>
            <a:r>
              <a:rPr lang="en-US" dirty="0"/>
              <a:t>Victim-survivors’ stories are being heard and acknowledged </a:t>
            </a:r>
          </a:p>
          <a:p>
            <a:pPr lvl="1"/>
            <a:r>
              <a:rPr lang="en-US" dirty="0"/>
              <a:t>Victim-survivors’ experiences have transformed the Church’s understanding of the clergy sexual abuse phenomenon and informed our practices</a:t>
            </a:r>
          </a:p>
          <a:p>
            <a:pPr lvl="1"/>
            <a:r>
              <a:rPr lang="en-US" dirty="0"/>
              <a:t>Steadfast vigilance in safe environment practices honors those who were harmed – we have evolved from “crisis” mode – we are diligently planning and managing safe environment practices and their implementation</a:t>
            </a:r>
          </a:p>
          <a:p>
            <a:pPr lvl="1"/>
            <a:r>
              <a:rPr lang="en-US" dirty="0"/>
              <a:t>As a result, we have safe environment practices that are commonplace today – like buckling a seatbelt is to riding in a car</a:t>
            </a:r>
          </a:p>
          <a:p>
            <a:endParaRPr lang="en-US" dirty="0"/>
          </a:p>
        </p:txBody>
      </p:sp>
    </p:spTree>
    <p:extLst>
      <p:ext uri="{BB962C8B-B14F-4D97-AF65-F5344CB8AC3E}">
        <p14:creationId xmlns:p14="http://schemas.microsoft.com/office/powerpoint/2010/main" val="39195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A9A6-3BD9-40CF-B2E2-7E5F7F5E1E35}"/>
              </a:ext>
            </a:extLst>
          </p:cNvPr>
          <p:cNvSpPr>
            <a:spLocks noGrp="1"/>
          </p:cNvSpPr>
          <p:nvPr>
            <p:ph type="title"/>
          </p:nvPr>
        </p:nvSpPr>
        <p:spPr/>
        <p:txBody>
          <a:bodyPr/>
          <a:lstStyle/>
          <a:p>
            <a:r>
              <a:rPr lang="en-US" dirty="0"/>
              <a:t>Demonstrate Trustworthiness</a:t>
            </a:r>
          </a:p>
        </p:txBody>
      </p:sp>
      <p:sp>
        <p:nvSpPr>
          <p:cNvPr id="3" name="Content Placeholder 2">
            <a:extLst>
              <a:ext uri="{FF2B5EF4-FFF2-40B4-BE49-F238E27FC236}">
                <a16:creationId xmlns:a16="http://schemas.microsoft.com/office/drawing/2014/main" id="{BB1E0A3A-D03E-4F8A-BE10-8B6CCA8813AE}"/>
              </a:ext>
            </a:extLst>
          </p:cNvPr>
          <p:cNvSpPr>
            <a:spLocks noGrp="1"/>
          </p:cNvSpPr>
          <p:nvPr>
            <p:ph idx="1"/>
          </p:nvPr>
        </p:nvSpPr>
        <p:spPr/>
        <p:txBody>
          <a:bodyPr/>
          <a:lstStyle/>
          <a:p>
            <a:pPr lvl="1"/>
            <a:endParaRPr lang="en-US" dirty="0"/>
          </a:p>
          <a:p>
            <a:pPr lvl="1"/>
            <a:endParaRPr lang="en-US" dirty="0"/>
          </a:p>
          <a:p>
            <a:pPr lvl="1"/>
            <a:r>
              <a:rPr lang="en-US" dirty="0"/>
              <a:t>April is an opportunity to highlight the ongoing efforts in child protection and safe environment happening every day in parishes across the country</a:t>
            </a:r>
          </a:p>
          <a:p>
            <a:pPr lvl="1"/>
            <a:r>
              <a:rPr lang="en-US" dirty="0"/>
              <a:t>April gives us the chance to recommit ourselves to these efforts</a:t>
            </a:r>
          </a:p>
          <a:p>
            <a:pPr marL="0" indent="0">
              <a:buNone/>
            </a:pPr>
            <a:endParaRPr lang="en-US" dirty="0"/>
          </a:p>
        </p:txBody>
      </p:sp>
    </p:spTree>
    <p:extLst>
      <p:ext uri="{BB962C8B-B14F-4D97-AF65-F5344CB8AC3E}">
        <p14:creationId xmlns:p14="http://schemas.microsoft.com/office/powerpoint/2010/main" val="246326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4C2E0-4FA7-4582-8C95-74863240BE4B}"/>
              </a:ext>
            </a:extLst>
          </p:cNvPr>
          <p:cNvPicPr>
            <a:picLocks noChangeAspect="1"/>
          </p:cNvPicPr>
          <p:nvPr/>
        </p:nvPicPr>
        <p:blipFill rotWithShape="1">
          <a:blip r:embed="rId2"/>
          <a:srcRect t="17658" b="17313"/>
          <a:stretch/>
        </p:blipFill>
        <p:spPr>
          <a:xfrm>
            <a:off x="15" y="-361158"/>
            <a:ext cx="9143985" cy="5504658"/>
          </a:xfrm>
          <a:prstGeom prst="rect">
            <a:avLst/>
          </a:prstGeom>
        </p:spPr>
      </p:pic>
      <p:pic>
        <p:nvPicPr>
          <p:cNvPr id="6" name="Picture 5">
            <a:extLst>
              <a:ext uri="{FF2B5EF4-FFF2-40B4-BE49-F238E27FC236}">
                <a16:creationId xmlns:a16="http://schemas.microsoft.com/office/drawing/2014/main" id="{0A7B7F93-AABC-4651-A517-FA5D042A95DC}"/>
              </a:ext>
            </a:extLst>
          </p:cNvPr>
          <p:cNvPicPr>
            <a:picLocks noChangeAspect="1"/>
          </p:cNvPicPr>
          <p:nvPr/>
        </p:nvPicPr>
        <p:blipFill>
          <a:blip r:embed="rId3"/>
          <a:stretch>
            <a:fillRect/>
          </a:stretch>
        </p:blipFill>
        <p:spPr>
          <a:xfrm>
            <a:off x="5975322" y="3289224"/>
            <a:ext cx="2971417" cy="410525"/>
          </a:xfrm>
          <a:prstGeom prst="rect">
            <a:avLst/>
          </a:prstGeom>
        </p:spPr>
      </p:pic>
      <p:sp>
        <p:nvSpPr>
          <p:cNvPr id="3" name="Subtitle 2">
            <a:extLst>
              <a:ext uri="{FF2B5EF4-FFF2-40B4-BE49-F238E27FC236}">
                <a16:creationId xmlns:a16="http://schemas.microsoft.com/office/drawing/2014/main" id="{4FD8C699-BED6-475E-8548-F4CCDC06E6A0}"/>
              </a:ext>
            </a:extLst>
          </p:cNvPr>
          <p:cNvSpPr>
            <a:spLocks noGrp="1"/>
          </p:cNvSpPr>
          <p:nvPr>
            <p:ph type="subTitle" idx="1"/>
          </p:nvPr>
        </p:nvSpPr>
        <p:spPr>
          <a:xfrm>
            <a:off x="5837182" y="3932006"/>
            <a:ext cx="3247697" cy="512463"/>
          </a:xfrm>
        </p:spPr>
        <p:txBody>
          <a:bodyPr>
            <a:normAutofit fontScale="92500" lnSpcReduction="20000"/>
          </a:bodyPr>
          <a:lstStyle/>
          <a:p>
            <a:r>
              <a:rPr lang="en-US" sz="1500" dirty="0"/>
              <a:t>Pinwheels for Prevention</a:t>
            </a:r>
          </a:p>
          <a:p>
            <a:r>
              <a:rPr lang="en-US" sz="1500" dirty="0"/>
              <a:t>Child Abuse Prevention Month</a:t>
            </a:r>
          </a:p>
        </p:txBody>
      </p:sp>
    </p:spTree>
    <p:extLst>
      <p:ext uri="{BB962C8B-B14F-4D97-AF65-F5344CB8AC3E}">
        <p14:creationId xmlns:p14="http://schemas.microsoft.com/office/powerpoint/2010/main" val="142678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19EC46-17A2-4DA6-A262-A590A60217C5}"/>
              </a:ext>
            </a:extLst>
          </p:cNvPr>
          <p:cNvPicPr>
            <a:picLocks noGrp="1" noChangeAspect="1"/>
          </p:cNvPicPr>
          <p:nvPr>
            <p:ph idx="1"/>
          </p:nvPr>
        </p:nvPicPr>
        <p:blipFill>
          <a:blip r:embed="rId2"/>
          <a:stretch>
            <a:fillRect/>
          </a:stretch>
        </p:blipFill>
        <p:spPr>
          <a:xfrm>
            <a:off x="-1" y="0"/>
            <a:ext cx="4194367" cy="2308092"/>
          </a:xfrm>
          <a:prstGeom prst="rect">
            <a:avLst/>
          </a:prstGeom>
        </p:spPr>
      </p:pic>
      <p:pic>
        <p:nvPicPr>
          <p:cNvPr id="3" name="Picture 2">
            <a:extLst>
              <a:ext uri="{FF2B5EF4-FFF2-40B4-BE49-F238E27FC236}">
                <a16:creationId xmlns:a16="http://schemas.microsoft.com/office/drawing/2014/main" id="{FACB21FA-8D96-4A25-9B36-641099149E31}"/>
              </a:ext>
            </a:extLst>
          </p:cNvPr>
          <p:cNvPicPr>
            <a:picLocks noChangeAspect="1"/>
          </p:cNvPicPr>
          <p:nvPr/>
        </p:nvPicPr>
        <p:blipFill>
          <a:blip r:embed="rId3"/>
          <a:stretch>
            <a:fillRect/>
          </a:stretch>
        </p:blipFill>
        <p:spPr>
          <a:xfrm>
            <a:off x="4103275" y="2308092"/>
            <a:ext cx="5040725" cy="2835408"/>
          </a:xfrm>
          <a:prstGeom prst="rect">
            <a:avLst/>
          </a:prstGeom>
        </p:spPr>
      </p:pic>
    </p:spTree>
    <p:extLst>
      <p:ext uri="{BB962C8B-B14F-4D97-AF65-F5344CB8AC3E}">
        <p14:creationId xmlns:p14="http://schemas.microsoft.com/office/powerpoint/2010/main" val="313000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C9DF-2ABC-4399-BEC1-0EAC2A755342}"/>
              </a:ext>
            </a:extLst>
          </p:cNvPr>
          <p:cNvSpPr>
            <a:spLocks noGrp="1"/>
          </p:cNvSpPr>
          <p:nvPr>
            <p:ph type="title"/>
          </p:nvPr>
        </p:nvSpPr>
        <p:spPr/>
        <p:txBody>
          <a:bodyPr/>
          <a:lstStyle/>
          <a:p>
            <a:r>
              <a:rPr lang="en-US" dirty="0"/>
              <a:t>Child Abuse Prevention Month</a:t>
            </a:r>
          </a:p>
        </p:txBody>
      </p:sp>
      <p:sp>
        <p:nvSpPr>
          <p:cNvPr id="3" name="Content Placeholder 2">
            <a:extLst>
              <a:ext uri="{FF2B5EF4-FFF2-40B4-BE49-F238E27FC236}">
                <a16:creationId xmlns:a16="http://schemas.microsoft.com/office/drawing/2014/main" id="{C7BF4E84-80A3-485A-AC23-0E9757F997AE}"/>
              </a:ext>
            </a:extLst>
          </p:cNvPr>
          <p:cNvSpPr>
            <a:spLocks noGrp="1"/>
          </p:cNvSpPr>
          <p:nvPr>
            <p:ph idx="1"/>
          </p:nvPr>
        </p:nvSpPr>
        <p:spPr>
          <a:xfrm>
            <a:off x="457200" y="929462"/>
            <a:ext cx="8229600" cy="3394472"/>
          </a:xfrm>
        </p:spPr>
        <p:txBody>
          <a:bodyPr>
            <a:normAutofit/>
          </a:bodyPr>
          <a:lstStyle/>
          <a:p>
            <a:r>
              <a:rPr lang="en-US" dirty="0"/>
              <a:t>Virtual Prayer Service</a:t>
            </a:r>
          </a:p>
          <a:p>
            <a:pPr lvl="1"/>
            <a:r>
              <a:rPr lang="en-US" dirty="0"/>
              <a:t>Lord’s Prayer can be found here: </a:t>
            </a:r>
            <a:r>
              <a:rPr lang="en-US" u="sng" dirty="0">
                <a:hlinkClick r:id="rId2"/>
              </a:rPr>
              <a:t>https://wetransfer.com/downloads/3fa56a5275f1b68d5619e7edd4455a6820210408123245/93730fe67d9697ac8e0ca56b19b7cf9e20210408123326/6fb811 </a:t>
            </a:r>
            <a:endParaRPr lang="en-US" dirty="0"/>
          </a:p>
          <a:p>
            <a:r>
              <a:rPr lang="en-US" dirty="0"/>
              <a:t>Launch – Friday, April 9, 2021</a:t>
            </a:r>
          </a:p>
          <a:p>
            <a:r>
              <a:rPr lang="en-US" dirty="0"/>
              <a:t>Accompanying Worship Aid</a:t>
            </a:r>
          </a:p>
          <a:p>
            <a:r>
              <a:rPr lang="en-US" dirty="0"/>
              <a:t>Handout for Trusted Adults – Disclosures from Children</a:t>
            </a:r>
          </a:p>
        </p:txBody>
      </p:sp>
    </p:spTree>
    <p:extLst>
      <p:ext uri="{BB962C8B-B14F-4D97-AF65-F5344CB8AC3E}">
        <p14:creationId xmlns:p14="http://schemas.microsoft.com/office/powerpoint/2010/main" val="204829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8ED9-BBD0-4E6E-9515-F4219E3CF6DE}"/>
              </a:ext>
            </a:extLst>
          </p:cNvPr>
          <p:cNvSpPr>
            <a:spLocks noGrp="1"/>
          </p:cNvSpPr>
          <p:nvPr>
            <p:ph type="title"/>
          </p:nvPr>
        </p:nvSpPr>
        <p:spPr/>
        <p:txBody>
          <a:bodyPr/>
          <a:lstStyle/>
          <a:p>
            <a:r>
              <a:rPr lang="en-US" b="1" dirty="0"/>
              <a:t>Announcement</a:t>
            </a:r>
          </a:p>
        </p:txBody>
      </p:sp>
      <p:pic>
        <p:nvPicPr>
          <p:cNvPr id="4" name="Picture 3">
            <a:extLst>
              <a:ext uri="{FF2B5EF4-FFF2-40B4-BE49-F238E27FC236}">
                <a16:creationId xmlns:a16="http://schemas.microsoft.com/office/drawing/2014/main" id="{38FAA4CF-9A35-4328-ABEC-E8EB6BAC0FA6}"/>
              </a:ext>
            </a:extLst>
          </p:cNvPr>
          <p:cNvPicPr>
            <a:picLocks noChangeAspect="1"/>
          </p:cNvPicPr>
          <p:nvPr/>
        </p:nvPicPr>
        <p:blipFill>
          <a:blip r:embed="rId2"/>
          <a:stretch>
            <a:fillRect/>
          </a:stretch>
        </p:blipFill>
        <p:spPr>
          <a:xfrm>
            <a:off x="6007056" y="3715150"/>
            <a:ext cx="1899815" cy="1428350"/>
          </a:xfrm>
          <a:prstGeom prst="rect">
            <a:avLst/>
          </a:prstGeom>
        </p:spPr>
      </p:pic>
      <p:sp>
        <p:nvSpPr>
          <p:cNvPr id="3" name="Content Placeholder 2">
            <a:extLst>
              <a:ext uri="{FF2B5EF4-FFF2-40B4-BE49-F238E27FC236}">
                <a16:creationId xmlns:a16="http://schemas.microsoft.com/office/drawing/2014/main" id="{D4F30719-866F-43DF-83EF-2A60A457A396}"/>
              </a:ext>
            </a:extLst>
          </p:cNvPr>
          <p:cNvSpPr>
            <a:spLocks noGrp="1"/>
          </p:cNvSpPr>
          <p:nvPr>
            <p:ph idx="1"/>
          </p:nvPr>
        </p:nvSpPr>
        <p:spPr>
          <a:xfrm>
            <a:off x="628650" y="1121569"/>
            <a:ext cx="7886700" cy="3511154"/>
          </a:xfrm>
        </p:spPr>
        <p:txBody>
          <a:bodyPr>
            <a:normAutofit fontScale="62500" lnSpcReduction="20000"/>
          </a:bodyPr>
          <a:lstStyle/>
          <a:p>
            <a:pPr marL="0" indent="0">
              <a:lnSpc>
                <a:spcPct val="150000"/>
              </a:lnSpc>
              <a:buNone/>
            </a:pPr>
            <a:r>
              <a:rPr lang="en-US" dirty="0">
                <a:latin typeface="+mj-lt"/>
              </a:rPr>
              <a:t>Please join us virtually for the </a:t>
            </a:r>
            <a:r>
              <a:rPr lang="en-US" b="1" dirty="0">
                <a:latin typeface="+mj-lt"/>
              </a:rPr>
              <a:t>10</a:t>
            </a:r>
            <a:r>
              <a:rPr lang="en-US" b="1" baseline="30000" dirty="0">
                <a:latin typeface="+mj-lt"/>
              </a:rPr>
              <a:t>th</a:t>
            </a:r>
            <a:r>
              <a:rPr lang="en-US" b="1" dirty="0">
                <a:latin typeface="+mj-lt"/>
              </a:rPr>
              <a:t> Annual Pinwheels for Prevention Prayer Service</a:t>
            </a:r>
            <a:r>
              <a:rPr lang="en-US" dirty="0">
                <a:latin typeface="+mj-lt"/>
              </a:rPr>
              <a:t> on April 9, 2021.  It is an opportunity to gather to raise our voices in song and prayer to advance awareness during </a:t>
            </a:r>
            <a:r>
              <a:rPr lang="en-US" b="1" dirty="0">
                <a:latin typeface="+mj-lt"/>
              </a:rPr>
              <a:t>Child Abuse Prevention</a:t>
            </a:r>
            <a:r>
              <a:rPr lang="en-US" dirty="0">
                <a:latin typeface="+mj-lt"/>
              </a:rPr>
              <a:t> </a:t>
            </a:r>
            <a:r>
              <a:rPr lang="en-US" b="1" dirty="0">
                <a:latin typeface="+mj-lt"/>
              </a:rPr>
              <a:t>Month</a:t>
            </a:r>
            <a:r>
              <a:rPr lang="en-US" dirty="0">
                <a:latin typeface="+mj-lt"/>
              </a:rPr>
              <a:t>.  Along with Cardinal Cupich, Church leaders and other trusted adults, we join with children and youth from throughout the Archdiocese in praying for the eradication of child abuse in all its heinous forms. The worship guide and other support material (“Listening Do’s &amp; Don’ts Related to Child Disclosures of Abuse” handout, pinwheel coloring page) are available here [link].</a:t>
            </a:r>
          </a:p>
          <a:p>
            <a:endParaRPr lang="en-US" dirty="0"/>
          </a:p>
        </p:txBody>
      </p:sp>
    </p:spTree>
    <p:extLst>
      <p:ext uri="{BB962C8B-B14F-4D97-AF65-F5344CB8AC3E}">
        <p14:creationId xmlns:p14="http://schemas.microsoft.com/office/powerpoint/2010/main" val="620176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https://staff.usccb.org/dept/cyp/_cts/Parent_USCCB/f566a03fdfda284ccustomXsn.xsn</xsnLocation>
  <cached>True</cached>
  <openByDefault>True</openByDefault>
  <xsnScope>https://staff.usccb.org/dept/cyp</xsnScope>
</customXsn>
</file>

<file path=customXml/item2.xml><?xml version="1.0" encoding="utf-8"?>
<p:properties xmlns:p="http://schemas.microsoft.com/office/2006/metadata/properties" xmlns:xsi="http://www.w3.org/2001/XMLSchema-instance">
  <documentManagement>
    <USCCB_x0020_Department xmlns="87d17d1b-a451-4285-babb-f599971bec64">EXEC</USCCB_x0020_Department>
    <Expiration_x0020_Basis_x0020_Date xmlns="87d17d1b-a451-4285-babb-f599971bec64">2012-02-20T05:00:00+00:00</Expiration_x0020_Basis_x0020_Date>
    <Retention_x0020_Period xmlns="87d17d1b-a451-4285-babb-f599971bec64">3yrs–Other doc t/b deleted</Retention_x0020_Period>
    <Year xmlns="87d17d1b-a451-4285-babb-f599971bec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USCCB Document" ma:contentTypeID="0x0101002A2FCE812227194082920774045C2D320100053610226C49D7418065055EA7F83A8F" ma:contentTypeVersion="47" ma:contentTypeDescription="Create a new Document" ma:contentTypeScope="" ma:versionID="200c8df9f966527e6c46fdcd6638703c">
  <xsd:schema xmlns:xsd="http://www.w3.org/2001/XMLSchema" xmlns:xs="http://www.w3.org/2001/XMLSchema" xmlns:p="http://schemas.microsoft.com/office/2006/metadata/properties" xmlns:ns2="87d17d1b-a451-4285-babb-f599971bec64" xmlns:ns4="d69fbc31-89aa-4c42-ac78-4b1f8d113fad" targetNamespace="http://schemas.microsoft.com/office/2006/metadata/properties" ma:root="true" ma:fieldsID="4c17ea66d90a2a24f6a5894467ded870" ns2:_="" ns4:_="">
    <xsd:import namespace="87d17d1b-a451-4285-babb-f599971bec64"/>
    <xsd:import namespace="d69fbc31-89aa-4c42-ac78-4b1f8d113fad"/>
    <xsd:element name="properties">
      <xsd:complexType>
        <xsd:sequence>
          <xsd:element name="documentManagement">
            <xsd:complexType>
              <xsd:all>
                <xsd:element ref="ns2:Expiration_x0020_Basis_x0020_Date" minOccurs="0"/>
                <xsd:element ref="ns2:Retention_x0020_Period"/>
                <xsd:element ref="ns2:USCCB_x0020_Department"/>
                <xsd:element ref="ns2:Year"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17d1b-a451-4285-babb-f599971bec64" elementFormDefault="qualified">
    <xsd:import namespace="http://schemas.microsoft.com/office/2006/documentManagement/types"/>
    <xsd:import namespace="http://schemas.microsoft.com/office/infopath/2007/PartnerControls"/>
    <xsd:element name="Expiration_x0020_Basis_x0020_Date" ma:index="8" nillable="true" ma:displayName="Expiration Basis Date" ma:default="[today]" ma:format="DateOnly" ma:internalName="Expiration_x0020_Basis_x0020_Date" ma:readOnly="false">
      <xsd:simpleType>
        <xsd:restriction base="dms:DateTime"/>
      </xsd:simpleType>
    </xsd:element>
    <xsd:element name="Retention_x0020_Period" ma:index="9" ma:displayName="Retention Period" ma:format="Dropdown" ma:internalName="Retention_x0020_Period" ma:readOnly="false">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USCCB_x0020_Department" ma:index="10" ma:displayName="USCCB Department" ma:default="CYP" ma:format="Dropdown" ma:internalName="USCCB_x0020_Department" ma:readOnly="false">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element>
    <xsd:element name="Year" ma:index="11" nillable="true" ma:displayName="Year" ma:internalName="Year" ma:readOnly="false">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d69fbc31-89aa-4c42-ac78-4b1f8d113fa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8336AF-F0CA-4891-ABBF-C36DFEA781F8}">
  <ds:schemaRefs>
    <ds:schemaRef ds:uri="http://schemas.microsoft.com/office/2006/metadata/customXsn"/>
  </ds:schemaRefs>
</ds:datastoreItem>
</file>

<file path=customXml/itemProps2.xml><?xml version="1.0" encoding="utf-8"?>
<ds:datastoreItem xmlns:ds="http://schemas.openxmlformats.org/officeDocument/2006/customXml" ds:itemID="{0975FCDE-74A1-484E-938E-B6159C223F3E}">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d69fbc31-89aa-4c42-ac78-4b1f8d113fad"/>
    <ds:schemaRef ds:uri="http://schemas.microsoft.com/office/infopath/2007/PartnerControls"/>
    <ds:schemaRef ds:uri="87d17d1b-a451-4285-babb-f599971bec64"/>
    <ds:schemaRef ds:uri="http://www.w3.org/XML/1998/namespace"/>
  </ds:schemaRefs>
</ds:datastoreItem>
</file>

<file path=customXml/itemProps3.xml><?xml version="1.0" encoding="utf-8"?>
<ds:datastoreItem xmlns:ds="http://schemas.openxmlformats.org/officeDocument/2006/customXml" ds:itemID="{E4B0C119-E547-4030-8DEF-29871DDA4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d17d1b-a451-4285-babb-f599971bec64"/>
    <ds:schemaRef ds:uri="d69fbc31-89aa-4c42-ac78-4b1f8d113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6B2581B-DF87-410A-B613-A2BBA7784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2777</TotalTime>
  <Words>489</Words>
  <Application>Microsoft Office PowerPoint</Application>
  <PresentationFormat>On-screen Show (16:9)</PresentationFormat>
  <Paragraphs>45</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Copperplate Gothic Bold</vt:lpstr>
      <vt:lpstr>Goudy Oldstyle Std</vt:lpstr>
      <vt:lpstr>Lucida Sans Unicode</vt:lpstr>
      <vt:lpstr>Optima LT Std DemiBold</vt:lpstr>
      <vt:lpstr>Times New Roman</vt:lpstr>
      <vt:lpstr>Trajan Pro</vt:lpstr>
      <vt:lpstr>Wingdings 2</vt:lpstr>
      <vt:lpstr>Wingdings 3</vt:lpstr>
      <vt:lpstr>Concourse</vt:lpstr>
      <vt:lpstr>Child Abuse Prevention Month: How &amp; Why?</vt:lpstr>
      <vt:lpstr>PowerPoint Presentation</vt:lpstr>
      <vt:lpstr>Listen and Learn</vt:lpstr>
      <vt:lpstr>Acknowledge and Honor</vt:lpstr>
      <vt:lpstr>Demonstrate Trustworthiness</vt:lpstr>
      <vt:lpstr>PowerPoint Presentation</vt:lpstr>
      <vt:lpstr>PowerPoint Presentation</vt:lpstr>
      <vt:lpstr>Child Abuse Prevention Month</vt:lpstr>
      <vt:lpstr>Announcement</vt:lpstr>
      <vt:lpstr>Archdiocese of Los Angeles  Safeguard the Children  Child Abuse Prevention  Materials 2021</vt:lpstr>
      <vt:lpstr>Novena for Healing from Abuse  2021 </vt:lpstr>
      <vt:lpstr>Just getting started?</vt:lpstr>
      <vt:lpstr>Questions/Comments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McCloskey</dc:creator>
  <cp:lastModifiedBy>Lauren Sarmir</cp:lastModifiedBy>
  <cp:revision>15</cp:revision>
  <dcterms:modified xsi:type="dcterms:W3CDTF">2021-05-12T15:57:49Z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0x0101002A2FCE812227194082920774045C2D320100053610226C49D7418065055EA7F83A8F</vt:lpwstr>
  </property>
  <property fmtid="{D5CDD505-2E9C-101B-9397-08002B2CF9AE}" pid="3" name="Order">
    <vt:r8>19100</vt:r8>
  </property>
  <property fmtid="{D5CDD505-2E9C-101B-9397-08002B2CF9AE}" pid="4" name="Retention Period">
    <vt:lpwstr>3yrs–Other doc t/b deleted</vt:lpwstr>
  </property>
  <property fmtid="{D5CDD505-2E9C-101B-9397-08002B2CF9AE}" pid="5" name="Expiration Basis Date">
    <vt:filetime>2012-02-20T05:00:00Z</vt:filetime>
  </property>
</Properties>
</file>